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69" r:id="rId3"/>
    <p:sldMasterId id="2147483675" r:id="rId4"/>
  </p:sldMasterIdLst>
  <p:notesMasterIdLst>
    <p:notesMasterId r:id="rId33"/>
  </p:notesMasterIdLst>
  <p:handoutMasterIdLst>
    <p:handoutMasterId r:id="rId34"/>
  </p:handoutMasterIdLst>
  <p:sldIdLst>
    <p:sldId id="274" r:id="rId5"/>
    <p:sldId id="276" r:id="rId6"/>
    <p:sldId id="462" r:id="rId7"/>
    <p:sldId id="463" r:id="rId8"/>
    <p:sldId id="464" r:id="rId9"/>
    <p:sldId id="465" r:id="rId10"/>
    <p:sldId id="466" r:id="rId11"/>
    <p:sldId id="467" r:id="rId12"/>
    <p:sldId id="468" r:id="rId13"/>
    <p:sldId id="469" r:id="rId14"/>
    <p:sldId id="472" r:id="rId15"/>
    <p:sldId id="473" r:id="rId16"/>
    <p:sldId id="470" r:id="rId17"/>
    <p:sldId id="471" r:id="rId18"/>
    <p:sldId id="474" r:id="rId19"/>
    <p:sldId id="475" r:id="rId20"/>
    <p:sldId id="476" r:id="rId21"/>
    <p:sldId id="477" r:id="rId22"/>
    <p:sldId id="478" r:id="rId23"/>
    <p:sldId id="479" r:id="rId24"/>
    <p:sldId id="480" r:id="rId25"/>
    <p:sldId id="481" r:id="rId26"/>
    <p:sldId id="482" r:id="rId27"/>
    <p:sldId id="483" r:id="rId28"/>
    <p:sldId id="484" r:id="rId29"/>
    <p:sldId id="460" r:id="rId30"/>
    <p:sldId id="419" r:id="rId31"/>
    <p:sldId id="461" r:id="rId3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FFAD5B"/>
    <a:srgbClr val="FF8000"/>
    <a:srgbClr val="5BD4FF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21" autoAdjust="0"/>
    <p:restoredTop sz="94533" autoAdjust="0"/>
  </p:normalViewPr>
  <p:slideViewPr>
    <p:cSldViewPr>
      <p:cViewPr varScale="1">
        <p:scale>
          <a:sx n="69" d="100"/>
          <a:sy n="69" d="100"/>
        </p:scale>
        <p:origin x="-558" y="-10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2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9/30/2015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9/30/2015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416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619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52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9/30/2015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3443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9/30/2015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32713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8388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860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9/30/2015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1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9/30/2015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683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1994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674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822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9/30/2015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32283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9/30/2015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90923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4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mailto:ivan@gmail.com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mailto:admin@example.com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hyperlink" Target="https://leanpub.com/doctrine2-en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hyperlink" Target="http://www.superhosting.bg/" TargetMode="External"/><Relationship Id="rId18" Type="http://schemas.openxmlformats.org/officeDocument/2006/relationships/hyperlink" Target="http://www.infragistics.com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44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40.png"/><Relationship Id="rId17" Type="http://schemas.openxmlformats.org/officeDocument/2006/relationships/hyperlink" Target="https://softuni.bg/courses/web-development-basics/" TargetMode="Externa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2.png"/><Relationship Id="rId20" Type="http://schemas.openxmlformats.org/officeDocument/2006/relationships/hyperlink" Target="http://netpeak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indeavr.com/" TargetMode="External"/><Relationship Id="rId23" Type="http://schemas.openxmlformats.org/officeDocument/2006/relationships/image" Target="../media/image45.png"/><Relationship Id="rId10" Type="http://schemas.openxmlformats.org/officeDocument/2006/relationships/image" Target="../media/image39.png"/><Relationship Id="rId19" Type="http://schemas.openxmlformats.org/officeDocument/2006/relationships/image" Target="../media/image43.png"/><Relationship Id="rId4" Type="http://schemas.openxmlformats.org/officeDocument/2006/relationships/image" Target="../media/image36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41.png"/><Relationship Id="rId22" Type="http://schemas.openxmlformats.org/officeDocument/2006/relationships/hyperlink" Target="http://www.milestonesys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914400"/>
            <a:ext cx="7839541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ORM Basics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2154171"/>
            <a:ext cx="7839541" cy="1351029"/>
          </a:xfrm>
        </p:spPr>
        <p:txBody>
          <a:bodyPr>
            <a:normAutofit/>
          </a:bodyPr>
          <a:lstStyle/>
          <a:p>
            <a:r>
              <a:rPr lang="en-US" dirty="0" smtClean="0"/>
              <a:t>Repository Pattern, Models, Entity Manager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 smtClean="0"/>
              <a:t>Ivan </a:t>
            </a:r>
            <a:r>
              <a:rPr lang="en-US" dirty="0" err="1" smtClean="0"/>
              <a:t>Yonkov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2099" r="-4044"/>
          <a:stretch/>
        </p:blipFill>
        <p:spPr bwMode="auto">
          <a:xfrm>
            <a:off x="825157" y="1727069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5" name="Picture 14" descr="http://softuni.bg" title="SoftUni Code Wizar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968769"/>
            <a:ext cx="2133598" cy="23414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76164">
            <a:off x="4531255" y="3807577"/>
            <a:ext cx="2665538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Web Development</a:t>
            </a:r>
            <a:b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Basics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612" y="3733800"/>
            <a:ext cx="2072437" cy="248446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Pseudo code of an Active Record Object API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Access Layer (3)</a:t>
            </a:r>
            <a:endParaRPr lang="bg-BG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8012" y="1857477"/>
            <a:ext cx="11125200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$user = new User();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$user-&gt;insert([“name” =&gt; “Ivan”, “nickname” =&gt; “RoYaL”]);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$user-&gt;save();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$user = Users::findFirst(“nickname”, “RoYaL”);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$user-&gt;update(“email”,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2"/>
              </a:rPr>
              <a:t>ivan@gmail.com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$user-&gt;update(“age”, “22”);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$user-&gt;save();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$users = Users::findAll(“name”, “pesho”);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$users-&gt;delete();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64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Access Layer (4)</a:t>
            </a:r>
            <a:endParaRPr lang="bg-BG" dirty="0"/>
          </a:p>
        </p:txBody>
      </p:sp>
      <p:pic>
        <p:nvPicPr>
          <p:cNvPr id="5122" name="Picture 2" descr="http://image.slidesharecdn.com/activerecord-111110175055-phpapp02/95/activerecord-is-good-enough-9-728.jpg?cb=13209476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460" y="1143555"/>
            <a:ext cx="7195352" cy="540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99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Access Layer (5)</a:t>
            </a:r>
            <a:endParaRPr lang="bg-BG" dirty="0"/>
          </a:p>
        </p:txBody>
      </p:sp>
      <p:pic>
        <p:nvPicPr>
          <p:cNvPr id="7170" name="Picture 2" descr="http://image.slidesharecdn.com/activerecord-111110175055-phpapp02/95/activerecord-is-good-enough-14-728.jpg?cb=13209476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2" y="1295400"/>
            <a:ext cx="7070870" cy="531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04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884" y="4876800"/>
            <a:ext cx="11025928" cy="820600"/>
          </a:xfrm>
        </p:spPr>
        <p:txBody>
          <a:bodyPr/>
          <a:lstStyle/>
          <a:p>
            <a:r>
              <a:rPr lang="en-US" dirty="0" smtClean="0"/>
              <a:t>Repository Pattern</a:t>
            </a:r>
            <a:endParaRPr lang="bg-BG" dirty="0"/>
          </a:p>
        </p:txBody>
      </p:sp>
      <p:pic>
        <p:nvPicPr>
          <p:cNvPr id="2050" name="Picture 2" descr="http://img-fotki.yandex.ru/get/6203/129764144.39/0_75424_6ae97ba2_XX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2" y="1612437"/>
            <a:ext cx="4800600" cy="319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73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The Repositor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y Pattern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upgrades the Active Record in terms of Data Access in order to provide strong object oriented access to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Data Access Objects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Access Objects (</a:t>
            </a:r>
            <a:r>
              <a:rPr lang="en-US" dirty="0" err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a.k.a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Entities)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Objects implementing the pattern usually have methods for querying the data different ways and methods for finalizing the query </a:t>
            </a:r>
          </a:p>
          <a:p>
            <a:pPr lvl="1">
              <a:lnSpc>
                <a:spcPct val="110000"/>
              </a:lnSpc>
            </a:pP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filterById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(),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filterByUsername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(),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filterByEmail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()</a:t>
            </a:r>
          </a:p>
          <a:p>
            <a:pPr lvl="1">
              <a:lnSpc>
                <a:spcPct val="110000"/>
              </a:lnSpc>
            </a:pP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findOne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(), find(), delete()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Pattern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3646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Pattern (1)</a:t>
            </a:r>
            <a:endParaRPr lang="bg-BG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5" y="1600200"/>
            <a:ext cx="11344275" cy="496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39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Pattern (</a:t>
            </a:r>
            <a:r>
              <a:rPr lang="bg-BG" dirty="0" smtClean="0"/>
              <a:t>2</a:t>
            </a:r>
            <a:r>
              <a:rPr lang="en-US" dirty="0" smtClean="0"/>
              <a:t>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1447800"/>
            <a:ext cx="111252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$repository = new UsersRepository();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$users = $repository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-&gt;filterByUsername(“ivan”)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-&gt;find(); // returns User[]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oreach ($users as $user)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$user-&gt;setEmail(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2"/>
              </a:rPr>
              <a:t>“admin@example.com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”)-save();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$repository-&gt;filterByUsername(“pesho”)-&gt;delete(); // deletes all peshos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$abv = $repository-&gt;filterByEmail(Criteria::ENDS_WITH, “@abv.bg”)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oreach ($abv as $user)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echo $abv-&gt;getUsername() . “&lt;br /&gt;”;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37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Pattern (</a:t>
            </a:r>
            <a:r>
              <a:rPr lang="en-US" dirty="0"/>
              <a:t>3</a:t>
            </a:r>
            <a:r>
              <a:rPr lang="en-US" dirty="0" smtClean="0"/>
              <a:t>)</a:t>
            </a:r>
            <a:endParaRPr lang="bg-BG" dirty="0"/>
          </a:p>
        </p:txBody>
      </p:sp>
      <p:pic>
        <p:nvPicPr>
          <p:cNvPr id="9218" name="Picture 2" descr="http://image.slidesharecdn.com/ormpresentationfirstdraft-090505104530-phpapp02/95/object-relational-mapping-in-php-10-728.jpg?cb=124635129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2" y="1295400"/>
            <a:ext cx="6553200" cy="491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37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884" y="4876800"/>
            <a:ext cx="11025928" cy="820600"/>
          </a:xfrm>
        </p:spPr>
        <p:txBody>
          <a:bodyPr/>
          <a:lstStyle/>
          <a:p>
            <a:r>
              <a:rPr lang="en-US" dirty="0" smtClean="0"/>
              <a:t>Examining Database Schema</a:t>
            </a:r>
            <a:endParaRPr lang="bg-BG" dirty="0"/>
          </a:p>
        </p:txBody>
      </p:sp>
      <p:sp>
        <p:nvSpPr>
          <p:cNvPr id="4" name="Content Placeholder 2"/>
          <p:cNvSpPr>
            <a:spLocks noGrp="1"/>
          </p:cNvSpPr>
          <p:nvPr>
            <p:ph type="body" idx="1"/>
          </p:nvPr>
        </p:nvSpPr>
        <p:spPr>
          <a:xfrm>
            <a:off x="783484" y="5726832"/>
            <a:ext cx="10263928" cy="688256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Getting Table Names and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Metainformation</a:t>
            </a:r>
            <a:endParaRPr lang="en-US" dirty="0"/>
          </a:p>
        </p:txBody>
      </p:sp>
      <p:pic>
        <p:nvPicPr>
          <p:cNvPr id="11266" name="Picture 2" descr="http://newhitsdownload.com/sites/default/files/%D0%93%D0%B5%D1%80%D0%B8-%D0%9D%D0%B8%D0%BA%D0%BE%D0%BB-ft-%D0%9A%D1%80%D0%B8%D1%81%D0%BA%D0%BE-%D0%95%D0%BB%D0%B0-%D0%98-%D0%A1%D0%B8-%D0%92%D0%B7%D0%B5%D0%BC%D0%B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812" y="1600200"/>
            <a:ext cx="5667375" cy="28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307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order to create repository classes we need to examin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 the database schema.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It’s hard and unmaintainable to do it manually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Every time the schema changes, the classes need to change their interface as well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process have to be </a:t>
            </a: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automated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somehow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Examining Database Schema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1629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ORM Technologies – Basic Concepts</a:t>
            </a:r>
            <a:endParaRPr lang="bg-BG" dirty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Data Access </a:t>
            </a:r>
            <a:r>
              <a:rPr lang="en-US" dirty="0" smtClean="0"/>
              <a:t>Classes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Repository </a:t>
            </a:r>
            <a:r>
              <a:rPr lang="en-US" dirty="0" smtClean="0"/>
              <a:t>Pattern</a:t>
            </a:r>
            <a:endParaRPr lang="en-US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Examining </a:t>
            </a:r>
            <a:r>
              <a:rPr lang="en-US" dirty="0" smtClean="0"/>
              <a:t>DB Schema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Mapping </a:t>
            </a:r>
            <a:r>
              <a:rPr lang="en-US" dirty="0" smtClean="0"/>
              <a:t>Tables </a:t>
            </a:r>
            <a:r>
              <a:rPr lang="en-US" dirty="0" smtClean="0"/>
              <a:t>to Classes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Entity </a:t>
            </a:r>
            <a:r>
              <a:rPr lang="en-US" dirty="0" smtClean="0"/>
              <a:t>Manager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824" y="1624512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75387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Getting table names in MySQL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Examining Database Schema</a:t>
            </a:r>
            <a:r>
              <a:rPr lang="bg-BG" dirty="0" smtClean="0"/>
              <a:t> </a:t>
            </a:r>
            <a:r>
              <a:rPr lang="en-US" dirty="0" smtClean="0"/>
              <a:t>(1)</a:t>
            </a:r>
            <a:endParaRPr lang="bg-BG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342813" y="3003569"/>
            <a:ext cx="11804822" cy="7538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Getting columns meta information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339126" y="2170330"/>
            <a:ext cx="5517286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 TABLES;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217612" y="4064913"/>
            <a:ext cx="5638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 COLUMNS FROM `tableName`;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2" y="4876800"/>
            <a:ext cx="6711669" cy="1735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1579104"/>
            <a:ext cx="1992604" cy="2848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741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884" y="4876800"/>
            <a:ext cx="11025928" cy="820600"/>
          </a:xfrm>
        </p:spPr>
        <p:txBody>
          <a:bodyPr/>
          <a:lstStyle/>
          <a:p>
            <a:r>
              <a:rPr lang="en-US" dirty="0" smtClean="0"/>
              <a:t>Mapping Tables to Classes</a:t>
            </a:r>
            <a:endParaRPr lang="bg-BG" dirty="0"/>
          </a:p>
        </p:txBody>
      </p:sp>
      <p:pic>
        <p:nvPicPr>
          <p:cNvPr id="14338" name="Picture 2" descr="http://creativeconomy.britishcouncil.org/media/thumbnails/uploads/map_jpg_800x600_crop_q9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73218">
            <a:off x="2251573" y="1821431"/>
            <a:ext cx="28448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://www.tagfinearts.com/media/catalog/product/cache/1/image/9df78eab33525d08d6e5fb8d27136e95/a/r/art_of_mapping_cov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89361">
            <a:off x="6733659" y="1627102"/>
            <a:ext cx="2356189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87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24967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New files have to be created via </a:t>
            </a:r>
            <a:r>
              <a:rPr lang="en-US" dirty="0" err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file_put_contents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() or </a:t>
            </a:r>
            <a:r>
              <a:rPr lang="en-US" dirty="0" err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fwrite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()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Files represent one repository and one model per table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Table names are got from the SHOW TABLES; statement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Looping over table columns to create filtering methods in the Repository and properties in the Model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Common logic is abstracted. </a:t>
            </a:r>
          </a:p>
          <a:p>
            <a:pPr>
              <a:lnSpc>
                <a:spcPct val="110000"/>
              </a:lnSpc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Tables to Classes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19211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884" y="4876800"/>
            <a:ext cx="11025928" cy="820600"/>
          </a:xfrm>
        </p:spPr>
        <p:txBody>
          <a:bodyPr/>
          <a:lstStyle/>
          <a:p>
            <a:r>
              <a:rPr lang="en-US" dirty="0" smtClean="0"/>
              <a:t>Entity Manager</a:t>
            </a:r>
            <a:endParaRPr lang="bg-BG" dirty="0"/>
          </a:p>
        </p:txBody>
      </p:sp>
      <p:pic>
        <p:nvPicPr>
          <p:cNvPr id="17410" name="Picture 2" descr="http://lh4.ggpht.com/_NNjxeW9ewEc/TLXSuxS79dI/AAAAAAAAMEA/wgzkv3Tdc6Y/tmp95182_thumb_thumb_thumb.png?imgmax=8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412" y="1300758"/>
            <a:ext cx="4572000" cy="3509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320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24967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Entity Manager is an object that is associated with a persistent context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Maintains the repositories and entities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Attaches, detaches entities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Exposes fluent API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Manager</a:t>
            </a:r>
            <a:endParaRPr lang="bg-BG" dirty="0"/>
          </a:p>
        </p:txBody>
      </p:sp>
      <p:pic>
        <p:nvPicPr>
          <p:cNvPr id="18434" name="Picture 2" descr="http://elegantcode.com/wp-content/uploads/2012/04/image_thumb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212" y="4114800"/>
            <a:ext cx="7239000" cy="175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72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1287279"/>
          </a:xfrm>
        </p:spPr>
        <p:txBody>
          <a:bodyPr/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hlinkClick r:id="rId2"/>
              </a:rPr>
              <a:t>PHP Data Persistence With Doctrine ORM (</a:t>
            </a:r>
            <a:r>
              <a:rPr lang="en-US" b="1" dirty="0" smtClean="0">
                <a:hlinkClick r:id="rId2"/>
              </a:rPr>
              <a:t>M. </a:t>
            </a:r>
            <a:r>
              <a:rPr lang="en-US" b="1" dirty="0" err="1" smtClean="0">
                <a:hlinkClick r:id="rId2"/>
              </a:rPr>
              <a:t>Romer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hlinkClick r:id="rId2"/>
              </a:rPr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pic>
        <p:nvPicPr>
          <p:cNvPr id="19458" name="Picture 2" descr="PHP Data Persistence with Doctrine 2 OR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412" y="1828799"/>
            <a:ext cx="3681412" cy="473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26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9570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5852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5612" y="5475299"/>
            <a:ext cx="2950821" cy="747701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32212" y="5541096"/>
            <a:ext cx="3252400" cy="6274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ORM Basics</a:t>
            </a:r>
            <a:endParaRPr lang="en-US" dirty="0"/>
          </a:p>
        </p:txBody>
      </p:sp>
      <p:pic>
        <p:nvPicPr>
          <p:cNvPr id="13" name="Picture 1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796491"/>
          </a:xfrm>
        </p:spPr>
        <p:txBody>
          <a:bodyPr/>
          <a:lstStyle/>
          <a:p>
            <a:r>
              <a:rPr lang="en-US" dirty="0">
                <a:hlinkClick r:id="rId17"/>
              </a:rPr>
              <a:t>https://softuni.bg/courses/web-development-basics/</a:t>
            </a:r>
            <a:endParaRPr lang="en-US" dirty="0"/>
          </a:p>
          <a:p>
            <a:endParaRPr lang="en-US" dirty="0"/>
          </a:p>
        </p:txBody>
      </p:sp>
      <p:pic>
        <p:nvPicPr>
          <p:cNvPr id="16" name="Picture 15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2603096"/>
            <a:ext cx="3639755" cy="759181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1" name="Picture 20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470630" y="3841506"/>
            <a:ext cx="1244737" cy="1144152"/>
          </a:xfrm>
          <a:prstGeom prst="roundRect">
            <a:avLst>
              <a:gd name="adj" fmla="val 2684"/>
            </a:avLst>
          </a:prstGeom>
        </p:spPr>
      </p:pic>
    </p:spTree>
    <p:extLst>
      <p:ext uri="{BB962C8B-B14F-4D97-AF65-F5344CB8AC3E}">
        <p14:creationId xmlns:p14="http://schemas.microsoft.com/office/powerpoint/2010/main" val="332000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7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884" y="4876800"/>
            <a:ext cx="11025928" cy="820600"/>
          </a:xfrm>
        </p:spPr>
        <p:txBody>
          <a:bodyPr/>
          <a:lstStyle/>
          <a:p>
            <a:r>
              <a:rPr lang="en-US" dirty="0" smtClean="0"/>
              <a:t>Introduction to ORM Technologies</a:t>
            </a: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250084" y="5754968"/>
            <a:ext cx="11635528" cy="692873"/>
          </a:xfrm>
        </p:spPr>
        <p:txBody>
          <a:bodyPr/>
          <a:lstStyle/>
          <a:p>
            <a:r>
              <a:rPr lang="en-US" dirty="0" smtClean="0"/>
              <a:t>What is Object-Relational Mapping (ORM)?</a:t>
            </a:r>
            <a:endParaRPr lang="bg-BG" dirty="0"/>
          </a:p>
        </p:txBody>
      </p:sp>
      <p:pic>
        <p:nvPicPr>
          <p:cNvPr id="26626" name="Picture 2" descr="http://www.rbwm.gov.uk/travel/MapIcons/ZoomIn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061" y="2767954"/>
            <a:ext cx="2171700" cy="2171700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isometricTopUp"/>
            <a:lightRig rig="threePt" dir="t"/>
          </a:scene3d>
        </p:spPr>
      </p:pic>
      <p:pic>
        <p:nvPicPr>
          <p:cNvPr id="26628" name="Picture 4" descr="http://www.gloucestercathedral.org.uk/map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96048">
            <a:off x="5922247" y="946994"/>
            <a:ext cx="3756178" cy="2177128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perspectiveHeroicExtremeLeftFacing"/>
            <a:lightRig rig="threePt" dir="t"/>
          </a:scene3d>
        </p:spPr>
      </p:pic>
      <p:pic>
        <p:nvPicPr>
          <p:cNvPr id="27650" name="Picture 2" descr="http://nettuts.s3.amazonaws.com/510_webFramework/images/orm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199">
            <a:off x="1916894" y="911438"/>
            <a:ext cx="3002514" cy="2248240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perspectiveContrastingRightFacing"/>
            <a:lightRig rig="threePt" dir="t"/>
          </a:scene3d>
        </p:spPr>
      </p:pic>
      <p:pic>
        <p:nvPicPr>
          <p:cNvPr id="7" name="Picture 6" descr="http://www.artistsvalley.com/images/icons/Database%20Application%20Icons/SQL%20Script%20Filter/256x256/SQL%20Script%20Filter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806" y="2805485"/>
            <a:ext cx="1752600" cy="1752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3188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Object-Relational Mapping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ORM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)</a:t>
            </a:r>
            <a:r>
              <a:rPr lang="en-US" dirty="0" smtClean="0"/>
              <a:t> is a programming technique for automatic mapping data and schema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Between relational database tables and object-oriented classes and objects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ORM creates a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virtual object database</a:t>
            </a:r>
            <a:r>
              <a:rPr lang="en-US" dirty="0" smtClean="0"/>
              <a:t>" 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Can be used from within the programming language</a:t>
            </a:r>
            <a:r>
              <a:rPr lang="en-US" dirty="0"/>
              <a:t> </a:t>
            </a:r>
            <a:r>
              <a:rPr lang="en-US" dirty="0" smtClean="0"/>
              <a:t>(C# or Java…)</a:t>
            </a:r>
          </a:p>
          <a:p>
            <a:pPr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ORM frameworks </a:t>
            </a:r>
            <a:r>
              <a:rPr lang="en-US" dirty="0" smtClean="0"/>
              <a:t>automate the ORM process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A.k.a.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Object-Relational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ersistence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rameworks</a:t>
            </a:r>
            <a:endParaRPr lang="bg-BG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ORM Technologies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80048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ORM Frameworks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ORM frameworks </a:t>
            </a:r>
            <a:r>
              <a:rPr lang="en-US" dirty="0" smtClean="0"/>
              <a:t>typically provide the following functionality:</a:t>
            </a:r>
          </a:p>
          <a:p>
            <a:pPr lvl="1"/>
            <a:r>
              <a:rPr lang="en-US" dirty="0" smtClean="0"/>
              <a:t>Creating object model by database schema (DB first model)</a:t>
            </a:r>
          </a:p>
          <a:p>
            <a:pPr lvl="1"/>
            <a:r>
              <a:rPr lang="en-US" dirty="0" smtClean="0"/>
              <a:t>Creating database schema by object model</a:t>
            </a:r>
            <a:r>
              <a:rPr lang="bg-BG" dirty="0" smtClean="0"/>
              <a:t> (</a:t>
            </a:r>
            <a:r>
              <a:rPr lang="en-US" dirty="0" smtClean="0"/>
              <a:t>code first model)</a:t>
            </a:r>
          </a:p>
          <a:p>
            <a:pPr lvl="1"/>
            <a:r>
              <a:rPr lang="en-US" dirty="0" smtClean="0"/>
              <a:t>Querying data by OO API (e.g. LINQ queries, Criteria API)</a:t>
            </a:r>
          </a:p>
          <a:p>
            <a:pPr lvl="1"/>
            <a:r>
              <a:rPr lang="en-US" dirty="0" smtClean="0"/>
              <a:t>Data manipulation operations</a:t>
            </a:r>
          </a:p>
          <a:p>
            <a:pPr lvl="2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CRUD</a:t>
            </a:r>
            <a:r>
              <a:rPr lang="en-US" dirty="0" smtClean="0"/>
              <a:t> – create, retrieve, update, delete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ORM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frameworks</a:t>
            </a:r>
            <a:r>
              <a:rPr lang="en-US" dirty="0" smtClean="0"/>
              <a:t> automatically generate SQL to perform the requested data operations</a:t>
            </a:r>
            <a:endParaRPr lang="bg-BG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75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ORM Advantages and Disadvantages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Object-relational mapping (ORM) advantages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Developer productivity: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writing less code</a:t>
            </a:r>
          </a:p>
          <a:p>
            <a:pPr lvl="1">
              <a:lnSpc>
                <a:spcPct val="100000"/>
              </a:lnSpc>
            </a:pPr>
            <a:r>
              <a:rPr lang="da-DK" dirty="0" smtClean="0"/>
              <a:t>Abstract from differences between object and relational world</a:t>
            </a:r>
          </a:p>
          <a:p>
            <a:pPr lvl="2">
              <a:lnSpc>
                <a:spcPct val="100000"/>
              </a:lnSpc>
            </a:pPr>
            <a:r>
              <a:rPr lang="da-DK" dirty="0" smtClean="0"/>
              <a:t>Complexity hidden within the ORM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Manageability of the CRUD operations for complex relationships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Easier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maintainability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Disadvantages: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Reduced performance </a:t>
            </a:r>
            <a:r>
              <a:rPr lang="en-US" dirty="0" smtClean="0"/>
              <a:t>(due to overhead or incorrect ORM use)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Reduces flexibility (some operations are hard for implementing)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3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884" y="4876800"/>
            <a:ext cx="11025928" cy="820600"/>
          </a:xfrm>
        </p:spPr>
        <p:txBody>
          <a:bodyPr/>
          <a:lstStyle/>
          <a:p>
            <a:r>
              <a:rPr lang="en-US" dirty="0" smtClean="0"/>
              <a:t>Data Access Layer </a:t>
            </a:r>
            <a:endParaRPr lang="bg-BG" dirty="0"/>
          </a:p>
        </p:txBody>
      </p:sp>
      <p:pic>
        <p:nvPicPr>
          <p:cNvPr id="1028" name="Picture 4" descr="http://i.ytimg.com/vi/vzSqd-YEjko/maxresdefaul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691" y="1828800"/>
            <a:ext cx="4876800" cy="274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22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Data Access Layer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DAL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) is a layer of an application which simplifies access to data in a persistent storage (database, files…)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Usually done in an object oriented manner where an object returns necessary persisted data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Access Layer</a:t>
            </a:r>
            <a:endParaRPr lang="bg-BG" dirty="0"/>
          </a:p>
        </p:txBody>
      </p:sp>
      <p:pic>
        <p:nvPicPr>
          <p:cNvPr id="1026" name="Picture 2" descr="http://www.qhonline.info/data/phpfw_da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2" y="4343400"/>
            <a:ext cx="3895725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99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 applications where DAL is implemented in order to build an ORM, it usually implements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Active Record Pattern</a:t>
            </a:r>
            <a:endParaRPr lang="en-US" dirty="0" smtClean="0">
              <a:solidFill>
                <a:srgbClr val="F0A22E"/>
              </a:solidFill>
            </a:endParaRPr>
          </a:p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Active Record Pattern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obligates objects to provide interface for common CRUD operations 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Insert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Delete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Update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Reads data by specifying columns and values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Access Layer (2)</a:t>
            </a:r>
            <a:endParaRPr lang="bg-BG" dirty="0"/>
          </a:p>
        </p:txBody>
      </p:sp>
      <p:pic>
        <p:nvPicPr>
          <p:cNvPr id="4100" name="Picture 4" descr="https://upload.wikimedia.org/wikipedia/commons/8/8c/ActiveRecord_sam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012" y="3188133"/>
            <a:ext cx="5676900" cy="260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78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934</Words>
  <Application>Microsoft Office PowerPoint</Application>
  <PresentationFormat>Custom</PresentationFormat>
  <Paragraphs>170</Paragraphs>
  <Slides>28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SoftUni 16x9</vt:lpstr>
      <vt:lpstr>1_SoftUni 16x9</vt:lpstr>
      <vt:lpstr>2_SoftUni 16x9</vt:lpstr>
      <vt:lpstr>ORM Basics</vt:lpstr>
      <vt:lpstr>Table of Contents</vt:lpstr>
      <vt:lpstr>Introduction to ORM Technologies</vt:lpstr>
      <vt:lpstr>ORM Technologies</vt:lpstr>
      <vt:lpstr>ORM Frameworks</vt:lpstr>
      <vt:lpstr>ORM Advantages and Disadvantages</vt:lpstr>
      <vt:lpstr>Data Access Layer </vt:lpstr>
      <vt:lpstr>Data Access Layer</vt:lpstr>
      <vt:lpstr>Data Access Layer (2)</vt:lpstr>
      <vt:lpstr>Data Access Layer (3)</vt:lpstr>
      <vt:lpstr>Data Access Layer (4)</vt:lpstr>
      <vt:lpstr>Data Access Layer (5)</vt:lpstr>
      <vt:lpstr>Repository Pattern</vt:lpstr>
      <vt:lpstr>Repository Pattern</vt:lpstr>
      <vt:lpstr>Repository Pattern (1)</vt:lpstr>
      <vt:lpstr>Repository Pattern (2)</vt:lpstr>
      <vt:lpstr>Repository Pattern (3)</vt:lpstr>
      <vt:lpstr>Examining Database Schema</vt:lpstr>
      <vt:lpstr>Examining Database Schema</vt:lpstr>
      <vt:lpstr>Examining Database Schema (1)</vt:lpstr>
      <vt:lpstr>Mapping Tables to Classes</vt:lpstr>
      <vt:lpstr>Mapping Tables to Classes</vt:lpstr>
      <vt:lpstr>Entity Manager</vt:lpstr>
      <vt:lpstr>Entity Manager</vt:lpstr>
      <vt:lpstr>Resources</vt:lpstr>
      <vt:lpstr>ORM Basics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Structuring Web Applications</dc:title>
  <dc:subject>Software Development Course</dc:subject>
  <dc:creator/>
  <cp:keywords>MVC, front-controller, Model-View-Controller, PHP,Web Development, PHP, programming,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2015-10-01T11:42:19Z</dcterms:modified>
  <cp:category>MVC, front-controller, Model-View-Controller, PHP,Web Development, PHP,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